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51"/>
  </p:notesMasterIdLst>
  <p:sldIdLst>
    <p:sldId id="256" r:id="rId2"/>
    <p:sldId id="388" r:id="rId3"/>
    <p:sldId id="383" r:id="rId4"/>
    <p:sldId id="351" r:id="rId5"/>
    <p:sldId id="352" r:id="rId6"/>
    <p:sldId id="353" r:id="rId7"/>
    <p:sldId id="354" r:id="rId8"/>
    <p:sldId id="258" r:id="rId9"/>
    <p:sldId id="435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73" r:id="rId18"/>
    <p:sldId id="374" r:id="rId19"/>
    <p:sldId id="378" r:id="rId20"/>
    <p:sldId id="375" r:id="rId21"/>
    <p:sldId id="455" r:id="rId22"/>
    <p:sldId id="453" r:id="rId23"/>
    <p:sldId id="457" r:id="rId24"/>
    <p:sldId id="459" r:id="rId25"/>
    <p:sldId id="461" r:id="rId26"/>
    <p:sldId id="390" r:id="rId27"/>
    <p:sldId id="443" r:id="rId28"/>
    <p:sldId id="445" r:id="rId29"/>
    <p:sldId id="437" r:id="rId30"/>
    <p:sldId id="398" r:id="rId31"/>
    <p:sldId id="408" r:id="rId32"/>
    <p:sldId id="409" r:id="rId33"/>
    <p:sldId id="410" r:id="rId34"/>
    <p:sldId id="441" r:id="rId35"/>
    <p:sldId id="412" r:id="rId36"/>
    <p:sldId id="414" r:id="rId37"/>
    <p:sldId id="416" r:id="rId38"/>
    <p:sldId id="439" r:id="rId39"/>
    <p:sldId id="447" r:id="rId40"/>
    <p:sldId id="417" r:id="rId41"/>
    <p:sldId id="418" r:id="rId42"/>
    <p:sldId id="419" r:id="rId43"/>
    <p:sldId id="420" r:id="rId44"/>
    <p:sldId id="449" r:id="rId45"/>
    <p:sldId id="421" r:id="rId46"/>
    <p:sldId id="422" r:id="rId47"/>
    <p:sldId id="431" r:id="rId48"/>
    <p:sldId id="432" r:id="rId49"/>
    <p:sldId id="433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E6AF87F-AED8-4CC4-BB15-16724C431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15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3425-435A-4FFE-9EE6-C9D9540F6DF3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503738"/>
            <a:ext cx="5029200" cy="387985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591006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FB528-4F06-483F-833E-713DA089C867}" type="slidenum">
              <a:rPr lang="en-US" smtClean="0"/>
              <a:pPr/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9228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571B-6D26-4E4C-9636-F225B6FF3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1D7CE-97FB-466E-A4C9-F382AD5F9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D22D0-3772-42B6-A296-BD63DCADB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A6BE-F2A5-4C64-8BDD-CE683CB3B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B8E9D-8929-4985-A5FC-D52A99CF8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03029-1D31-400C-8955-0CBB9ECD4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AE554-87DC-48F6-BC9F-68F01D75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9894A-FD61-4B6E-AC32-A86927803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E93E-2D60-4F52-A6EF-4E87F760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8A9F1-9790-461E-BC8C-B8C98E5B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FD71-2D19-4CC4-9AB4-7A2F22F4E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4050-BD55-490E-8F85-DCE9B8CE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B00D-38A1-4E5B-8972-A2C22781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5649F-2501-42C2-A651-0C18CEE65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EEF444B-1BD2-4E01-A4FA-D1E62C5E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8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3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6992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5400" b="1" dirty="0" smtClean="0"/>
              <a:t>Увод</a:t>
            </a:r>
            <a:r>
              <a:rPr lang="en-US" sz="6000" b="1" dirty="0" smtClean="0"/>
              <a:t> </a:t>
            </a:r>
            <a:br>
              <a:rPr lang="en-US" sz="6000" b="1" dirty="0" smtClean="0"/>
            </a:br>
            <a:r>
              <a:rPr lang="sr-Cyrl-RS" sz="6000" b="1" dirty="0" smtClean="0"/>
              <a:t> </a:t>
            </a:r>
            <a:r>
              <a:rPr lang="sr-Cyrl-CS" sz="4400" b="1" dirty="0" smtClean="0"/>
              <a:t>ЕМБРИОЛОГИЈА ОКА</a:t>
            </a:r>
            <a:br>
              <a:rPr lang="sr-Cyrl-CS" sz="4400" b="1" dirty="0" smtClean="0"/>
            </a:br>
            <a:r>
              <a:rPr lang="sr-Cyrl-CS" sz="4400" b="1" dirty="0" smtClean="0"/>
              <a:t>АНАТОМИЈА ОКА</a:t>
            </a:r>
            <a:br>
              <a:rPr lang="sr-Cyrl-CS" sz="4400" b="1" dirty="0" smtClean="0"/>
            </a:br>
            <a:r>
              <a:rPr lang="sr-Cyrl-RS" sz="4400" b="1" dirty="0" smtClean="0"/>
              <a:t>  </a:t>
            </a:r>
            <a:r>
              <a:rPr lang="en-US" sz="4400" b="1" smtClean="0"/>
              <a:t>2020/</a:t>
            </a:r>
            <a:r>
              <a:rPr lang="sr-Cyrl-RS" sz="4400" b="1" smtClean="0"/>
              <a:t>202</a:t>
            </a:r>
            <a:r>
              <a:rPr lang="en-US" sz="4400" b="1" dirty="0" smtClean="0"/>
              <a:t>1</a:t>
            </a:r>
            <a:r>
              <a:rPr lang="sr-Cyrl-RS" sz="4400" b="1" dirty="0" smtClean="0"/>
              <a:t>.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248"/>
            <a:ext cx="9144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/>
              <a:t>Проф. Мирјана А.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Јанићијевић Петровић </a:t>
            </a:r>
            <a:r>
              <a:rPr lang="sr-Cyrl-CS" sz="2800" b="1" dirty="0" smtClean="0"/>
              <a:t> </a:t>
            </a:r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mira.andreja@yahoo.com</a:t>
            </a:r>
          </a:p>
          <a:p>
            <a:pPr eaLnBrk="1" hangingPunct="1">
              <a:defRPr/>
            </a:pPr>
            <a:endParaRPr lang="en-US" sz="3600" b="1" dirty="0" smtClean="0"/>
          </a:p>
          <a:p>
            <a:pPr eaLnBrk="1" hangingPunct="1">
              <a:defRPr/>
            </a:pPr>
            <a:endParaRPr lang="en-US" sz="3600" b="1" dirty="0" smtClean="0"/>
          </a:p>
        </p:txBody>
      </p:sp>
      <p:pic>
        <p:nvPicPr>
          <p:cNvPr id="5" name="Picture 4" descr="D:\Users\Mirjana Janicijevic\Desktop\udruzenje glaumatologa\fax 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2952328" cy="2226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0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CS" sz="4400" b="1" dirty="0" smtClean="0"/>
              <a:t>РАЗВОЈ МРЕЖЊАЧЕ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Умножавањем и диференцијацијом ћелија очног пехара настаје неурална мрежњача и пигментне ћелије, део </a:t>
            </a:r>
            <a:r>
              <a:rPr lang="en-US" i="1" dirty="0" smtClean="0"/>
              <a:t>tunic</a:t>
            </a:r>
            <a:r>
              <a:rPr lang="sr-Cyrl-RS" i="1" dirty="0" smtClean="0"/>
              <a:t>е</a:t>
            </a:r>
            <a:r>
              <a:rPr lang="en-US" i="1" dirty="0" smtClean="0"/>
              <a:t> intern</a:t>
            </a:r>
            <a:r>
              <a:rPr lang="sr-Cyrl-RS" i="1" dirty="0" smtClean="0"/>
              <a:t>е</a:t>
            </a:r>
            <a:r>
              <a:rPr lang="en-US" i="1" dirty="0" smtClean="0"/>
              <a:t> </a:t>
            </a:r>
            <a:r>
              <a:rPr lang="en-US" i="1" dirty="0" err="1" smtClean="0"/>
              <a:t>bulbi</a:t>
            </a:r>
            <a:endParaRPr lang="sr-Cyrl-RS" i="1" dirty="0" smtClean="0"/>
          </a:p>
          <a:p>
            <a:pPr>
              <a:defRPr/>
            </a:pPr>
            <a:r>
              <a:rPr lang="sr-Cyrl-RS" dirty="0" smtClean="0"/>
              <a:t>Фоторецептори, биполарне и ганглијске ћелије развијају се из спољашњег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и унутрашњег слоја неуробласта</a:t>
            </a:r>
          </a:p>
          <a:p>
            <a:pPr>
              <a:defRPr/>
            </a:pPr>
            <a:r>
              <a:rPr lang="sr-Cyrl-RS" dirty="0" smtClean="0"/>
              <a:t>Макула ока се развија од 8. ембрионалног месеца до 4. месеца након рођења</a:t>
            </a:r>
          </a:p>
          <a:p>
            <a:pPr>
              <a:defRPr/>
            </a:pPr>
            <a:endParaRPr lang="sr-Cyrl-RS" i="1" dirty="0" smtClean="0"/>
          </a:p>
          <a:p>
            <a:pPr>
              <a:buFont typeface="Wingdings" pitchFamily="2" charset="2"/>
              <a:buNone/>
              <a:defRPr/>
            </a:pPr>
            <a:endParaRPr lang="en-US" i="1" dirty="0"/>
          </a:p>
        </p:txBody>
      </p:sp>
    </p:spTree>
  </p:cSld>
  <p:clrMapOvr>
    <a:masterClrMapping/>
  </p:clrMapOvr>
  <p:transition advTm="3032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Видни живац – развој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Неуроепиталне ћелије очне врпце стварају глијалне основе видног живца</a:t>
            </a:r>
          </a:p>
          <a:p>
            <a:pPr>
              <a:defRPr/>
            </a:pPr>
            <a:r>
              <a:rPr lang="sr-Cyrl-RS" dirty="0" smtClean="0"/>
              <a:t>Нервна влакна урастају у основу живца из неуроепителних ћелија мрежњаче и стварају центрипетална влакна, која се повезују са неуронима у кори великог мозга (</a:t>
            </a:r>
            <a:r>
              <a:rPr lang="en-US" i="1" dirty="0" smtClean="0"/>
              <a:t>corpus </a:t>
            </a:r>
            <a:r>
              <a:rPr lang="en-US" i="1" dirty="0" err="1" smtClean="0"/>
              <a:t>geniculatum</a:t>
            </a:r>
            <a:r>
              <a:rPr lang="en-US" i="1" dirty="0" smtClean="0"/>
              <a:t> </a:t>
            </a:r>
            <a:r>
              <a:rPr lang="en-US" i="1" dirty="0" err="1" smtClean="0"/>
              <a:t>laterale</a:t>
            </a:r>
            <a:r>
              <a:rPr lang="en-US" i="1" dirty="0" smtClean="0"/>
              <a:t>)</a:t>
            </a:r>
            <a:endParaRPr lang="en-US" dirty="0" smtClean="0"/>
          </a:p>
          <a:p>
            <a:pPr>
              <a:defRPr/>
            </a:pPr>
            <a:r>
              <a:rPr lang="sr-Cyrl-RS" dirty="0" smtClean="0"/>
              <a:t>Мијелинизација се успоставља касније, центрифугално, из коре великог мозга...</a:t>
            </a:r>
            <a:endParaRPr lang="en-US" dirty="0"/>
          </a:p>
        </p:txBody>
      </p:sp>
    </p:spTree>
  </p:cSld>
  <p:clrMapOvr>
    <a:masterClrMapping/>
  </p:clrMapOvr>
  <p:transition advTm="3082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рожњаче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Површински епител рожњаче настаје од површинског ектодерма након инвагинације сочива од</a:t>
            </a:r>
            <a:r>
              <a:rPr lang="en-US" dirty="0" smtClean="0"/>
              <a:t> </a:t>
            </a:r>
            <a:r>
              <a:rPr lang="sr-Cyrl-RS" dirty="0" smtClean="0"/>
              <a:t>покровног епитела</a:t>
            </a:r>
          </a:p>
          <a:p>
            <a:pPr>
              <a:defRPr/>
            </a:pPr>
            <a:r>
              <a:rPr lang="sr-Cyrl-RS" dirty="0" smtClean="0"/>
              <a:t>Развијају се 4-6 слојева, трајно неорожаних </a:t>
            </a:r>
            <a:r>
              <a:rPr lang="en-US" dirty="0" smtClean="0"/>
              <a:t> </a:t>
            </a:r>
            <a:r>
              <a:rPr lang="sr-Cyrl-RS" dirty="0" smtClean="0"/>
              <a:t>провидних ћелија, без пигмента,</a:t>
            </a:r>
            <a:r>
              <a:rPr lang="en-US" dirty="0" smtClean="0"/>
              <a:t> a</a:t>
            </a:r>
            <a:r>
              <a:rPr lang="sr-Cyrl-RS" dirty="0" smtClean="0"/>
              <a:t> строма рожњаче остаје трајно непрокрвљена</a:t>
            </a:r>
          </a:p>
          <a:p>
            <a:pPr>
              <a:defRPr/>
            </a:pPr>
            <a:r>
              <a:rPr lang="sr-Cyrl-RS" dirty="0" smtClean="0"/>
              <a:t>Компетентност епителних ћелија је највећа током развојне гаструлације (процеса настанка средњег, заметног листа мезодерма)</a:t>
            </a:r>
            <a:endParaRPr lang="en-US" dirty="0"/>
          </a:p>
        </p:txBody>
      </p:sp>
    </p:spTree>
  </p:cSld>
  <p:clrMapOvr>
    <a:masterClrMapping/>
  </p:clrMapOvr>
  <p:transition advTm="342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-357188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капака и сузне злезде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63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 8. недељи ембрионалног развоја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(20-30 мм) као последица бујања мезенхима ипод епидермиса настају набори – основа очних капака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Жљезде капака настају урастањем епителних трачака у околни мезенхим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Сузна жљезда настаје урастањем 5–10 епителних трачака спојнице из латералног горњег угла у мезенхим, а хистолошка диференцијација је у 3. месецу по рођењу.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Сузни канали се реканализирају до 5. месеца по рођењу</a:t>
            </a:r>
            <a:endParaRPr lang="en-US" dirty="0"/>
          </a:p>
        </p:txBody>
      </p:sp>
    </p:spTree>
  </p:cSld>
  <p:clrMapOvr>
    <a:masterClrMapping/>
  </p:clrMapOvr>
  <p:transition advTm="4032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Развој хороидее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Настаје из танког слоја мезенхима, који обавија очни пехар</a:t>
            </a:r>
          </a:p>
          <a:p>
            <a:pPr>
              <a:defRPr/>
            </a:pPr>
            <a:r>
              <a:rPr lang="sr-Cyrl-RS" dirty="0" smtClean="0"/>
              <a:t>Крвни судови снабдевају спољашње слојеве ретине од 5. недеље развоја и задржавају примитивну грађу током целог живота</a:t>
            </a:r>
          </a:p>
          <a:p>
            <a:pPr>
              <a:defRPr/>
            </a:pPr>
            <a:r>
              <a:rPr lang="sr-Cyrl-RS" dirty="0" smtClean="0"/>
              <a:t>Накупљање пигмента настаје око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20. недеље, касније него у ћелијама мрежњаче, 5. недеља (5-7 мм)</a:t>
            </a:r>
            <a:endParaRPr lang="en-US" dirty="0"/>
          </a:p>
        </p:txBody>
      </p:sp>
    </p:spTree>
  </p:cSld>
  <p:clrMapOvr>
    <a:masterClrMapping/>
  </p:clrMapOvr>
  <p:transition advTm="2897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Развој цилијарног тела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Развија се од васкуларизованог мезенхима, који окружује место где унутрашњи лист очног пехара прелази у спољашњи</a:t>
            </a:r>
          </a:p>
          <a:p>
            <a:pPr>
              <a:defRPr/>
            </a:pPr>
            <a:r>
              <a:rPr lang="sr-Cyrl-RS" dirty="0" smtClean="0"/>
              <a:t>Цилијарни наставци су диференцирани у 4. месецу, а у 5. месецу започиње синтеза и стварање очне водице</a:t>
            </a:r>
          </a:p>
          <a:p>
            <a:pPr>
              <a:defRPr/>
            </a:pPr>
            <a:r>
              <a:rPr lang="sr-Cyrl-RS" dirty="0" smtClean="0"/>
              <a:t>Цилијарни мишић се развија од мезенхима између очног пехара и беоњаче у глатке мишићне ћелије у 5. месецу ембрионалног развоја ока</a:t>
            </a:r>
            <a:endParaRPr lang="en-US" dirty="0"/>
          </a:p>
        </p:txBody>
      </p:sp>
    </p:spTree>
  </p:cSld>
  <p:clrMapOvr>
    <a:masterClrMapping/>
  </p:clrMapOvr>
  <p:transition advTm="2926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ириса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357313"/>
            <a:ext cx="8643937" cy="4900612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Шареница се развија од мезенхима очног сочива</a:t>
            </a:r>
          </a:p>
          <a:p>
            <a:pPr>
              <a:defRPr/>
            </a:pPr>
            <a:r>
              <a:rPr lang="sr-Cyrl-RS" dirty="0" smtClean="0"/>
              <a:t>Спољашњи део мезенхимске инфилтрације израђује ендотел и строму ириса - дужице</a:t>
            </a:r>
          </a:p>
          <a:p>
            <a:pPr>
              <a:defRPr/>
            </a:pPr>
            <a:r>
              <a:rPr lang="sr-Cyrl-RS" dirty="0" smtClean="0"/>
              <a:t>У 7. недељи развоја, периферно од основе средње овојнице ока,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из мезенхима се развија и беоњача</a:t>
            </a:r>
          </a:p>
          <a:p>
            <a:pPr>
              <a:defRPr/>
            </a:pPr>
            <a:r>
              <a:rPr lang="sr-Cyrl-RS" dirty="0" smtClean="0"/>
              <a:t>"Лимб" се развија у 8. и 9. недељи (30 мм)   </a:t>
            </a:r>
            <a:endParaRPr lang="en-US" dirty="0"/>
          </a:p>
        </p:txBody>
      </p:sp>
    </p:spTree>
  </p:cSld>
  <p:clrMapOvr>
    <a:masterClrMapping/>
  </p:clrMapOvr>
  <p:transition advTm="296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5. недељи (4-5 мм) почетак инвагинације очног мехура у пехар,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7 мм) – фетална пукотина потпуно отворена и развијен мехурић сочива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6. недељи (8-9 мм) сочивни мехур се одвојио од површинског ектодерма,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10 мм) - спољашњи зид очног пехара постаје пигментован,...</a:t>
            </a:r>
          </a:p>
          <a:p>
            <a:pPr>
              <a:buFont typeface="Wingdings" pitchFamily="2" charset="2"/>
              <a:buNone/>
              <a:defRPr/>
            </a:pPr>
            <a:endParaRPr lang="sr-Cyrl-R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advTm="2547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7. недеља (15-16 мм) нервна влакна урастају у очну врпцу из ганглијских ћелија, шупљина сочивног мехурића је потпуно испуњена сочивним влакнима,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(17-18 мм) - кондезација мезенхима око очне врпце као "пресумптивна" склера, (19-21 мм)  - фетална очна пукотина потпуно затворена, нервна влакна се пружају у подручје хијазме и надаље... </a:t>
            </a:r>
            <a:endParaRPr lang="en-US" dirty="0"/>
          </a:p>
        </p:txBody>
      </p:sp>
    </p:spTree>
  </p:cSld>
  <p:clrMapOvr>
    <a:masterClrMapping/>
  </p:clrMapOvr>
  <p:transition advTm="2573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643937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8. недељи (22-30 мм) појављује се строма рожњаче и пупиларна мембрана  је у потпуности развијена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9. недељи (30-40 мм) очна јабучица је пречника 1,0 мм, капци су затворени, настаје цилијарно тело, уочавају се прва мишићна влакна у мезодерму, која су прекурсори спољашњих очних мишића</a:t>
            </a:r>
            <a:endParaRPr lang="en-US" dirty="0"/>
          </a:p>
        </p:txBody>
      </p:sp>
    </p:spTree>
  </p:cSld>
  <p:clrMapOvr>
    <a:masterClrMapping/>
  </p:clrMapOvr>
  <p:transition advTm="2568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УВОД У ОФТАЛМОЛОГИЈУ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ЕМБРИОЛОГИЈА ОКА 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АНАТОМИЈА ОКА</a:t>
            </a:r>
            <a:r>
              <a:rPr lang="sr-Cyrl-RS" b="1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endParaRPr lang="en-US" dirty="0"/>
          </a:p>
        </p:txBody>
      </p:sp>
      <p:pic>
        <p:nvPicPr>
          <p:cNvPr id="4" name="Picture 4" descr="animated%20human%20eye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0"/>
            <a:ext cx="29158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48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каснијег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10. недељи (40-50 мм) формиран је </a:t>
            </a:r>
            <a:r>
              <a:rPr lang="sr-Cyrl-RS" i="1" dirty="0" smtClean="0"/>
              <a:t>оптички трактус</a:t>
            </a:r>
            <a:endParaRPr lang="sr-Cyrl-RS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11. недељи (50-60 мм) хијалоидни систем је најбоље до тада развијен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12. недељи (60-70 мм) диференциран је епител шаренице и </a:t>
            </a:r>
            <a:r>
              <a:rPr lang="en-US" i="1" dirty="0" smtClean="0"/>
              <a:t>m. sphincter </a:t>
            </a:r>
            <a:r>
              <a:rPr lang="en-US" i="1" dirty="0" err="1" smtClean="0"/>
              <a:t>pupillae</a:t>
            </a:r>
            <a:r>
              <a:rPr lang="en-US" dirty="0" smtClean="0"/>
              <a:t>,</a:t>
            </a:r>
            <a:r>
              <a:rPr lang="sr-Cyrl-RS" dirty="0" smtClean="0"/>
              <a:t> а појављује се </a:t>
            </a:r>
            <a:r>
              <a:rPr lang="en-US" i="1" dirty="0" err="1" smtClean="0"/>
              <a:t>Schlemm</a:t>
            </a:r>
            <a:r>
              <a:rPr lang="en-US" i="1" dirty="0" smtClean="0"/>
              <a:t>-</a:t>
            </a:r>
            <a:r>
              <a:rPr lang="sr-Cyrl-RS" dirty="0" smtClean="0"/>
              <a:t>ов</a:t>
            </a:r>
            <a:r>
              <a:rPr lang="en-US" dirty="0" smtClean="0"/>
              <a:t> </a:t>
            </a:r>
            <a:r>
              <a:rPr lang="sr-Cyrl-RS" dirty="0" smtClean="0"/>
              <a:t>канал за отицање очне водице...</a:t>
            </a:r>
            <a:endParaRPr lang="en-US" dirty="0"/>
          </a:p>
        </p:txBody>
      </p:sp>
    </p:spTree>
  </p:cSld>
  <p:clrMapOvr>
    <a:masterClrMapping/>
  </p:clrMapOvr>
  <p:transition advTm="2092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smtClean="0"/>
              <a:t>ОРБИТА И ВАСКУЛАРИЗАЦИЈА</a:t>
            </a:r>
            <a:r>
              <a:rPr lang="sr-Cyrl-CS" sz="3800" smtClean="0"/>
              <a:t> </a:t>
            </a:r>
            <a:endParaRPr lang="en-US" sz="3800" smtClean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096963"/>
            <a:ext cx="5975350" cy="5761037"/>
          </a:xfrm>
          <a:noFill/>
        </p:spPr>
      </p:pic>
    </p:spTree>
  </p:cSld>
  <p:clrMapOvr>
    <a:masterClrMapping/>
  </p:clrMapOvr>
  <p:transition advTm="870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dirty="0" smtClean="0">
                <a:cs typeface="Tahoma" pitchFamily="34" charset="0"/>
              </a:rPr>
              <a:t>”</a:t>
            </a:r>
            <a:r>
              <a:rPr lang="sr-Cyrl-CS" sz="3800" b="1" dirty="0" smtClean="0"/>
              <a:t>Око је развојни, истурени део мозга,</a:t>
            </a:r>
            <a:r>
              <a:rPr lang="sr-Cyrl-CS" sz="3800" dirty="0" smtClean="0"/>
              <a:t>...</a:t>
            </a:r>
            <a:r>
              <a:rPr lang="sr-Cyrl-CS" sz="3800" dirty="0" smtClean="0">
                <a:cs typeface="Tahoma" pitchFamily="34" charset="0"/>
              </a:rPr>
              <a:t>”</a:t>
            </a:r>
          </a:p>
        </p:txBody>
      </p:sp>
      <p:pic>
        <p:nvPicPr>
          <p:cNvPr id="23555" name="Picture 8" descr="oko-optiku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374874"/>
            <a:ext cx="7243142" cy="5483126"/>
          </a:xfrm>
          <a:noFill/>
        </p:spPr>
      </p:pic>
    </p:spTree>
  </p:cSld>
  <p:clrMapOvr>
    <a:masterClrMapping/>
  </p:clrMapOvr>
  <p:transition advTm="78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0636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smtClean="0"/>
              <a:t>АНАТОМИЈА ОКА</a:t>
            </a:r>
            <a:endParaRPr lang="en-US" sz="4800" b="1" smtClean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14375" y="981075"/>
          <a:ext cx="7643813" cy="587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8" name="Photo Editor Photo" r:id="rId3" imgW="5714286" imgH="5238095" progId="">
                  <p:embed/>
                </p:oleObj>
              </mc:Choice>
              <mc:Fallback>
                <p:oleObj name="Photo Editor Photo" r:id="rId3" imgW="5714286" imgH="523809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981075"/>
                        <a:ext cx="7643813" cy="587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203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3800" b="1" dirty="0" smtClean="0"/>
              <a:t>ПРЕДЊИ СЕГМЕНТ ОКА</a:t>
            </a:r>
            <a:r>
              <a:rPr lang="en-US" sz="3800" b="1" dirty="0" smtClean="0"/>
              <a:t>: </a:t>
            </a:r>
            <a:r>
              <a:rPr lang="sr-Cyrl-CS" sz="3800" b="1" dirty="0" smtClean="0"/>
              <a:t>капци, сузни апарат, ко</a:t>
            </a:r>
            <a:r>
              <a:rPr lang="sr-Cyrl-RS" sz="3800" b="1" dirty="0" smtClean="0"/>
              <a:t>нј</a:t>
            </a:r>
            <a:r>
              <a:rPr lang="sr-Cyrl-CS" sz="3800" b="1" dirty="0" smtClean="0"/>
              <a:t>унктив</a:t>
            </a:r>
            <a:r>
              <a:rPr lang="sr-Cyrl-RS" sz="3800" b="1" dirty="0" smtClean="0"/>
              <a:t>а</a:t>
            </a:r>
            <a:r>
              <a:rPr lang="sr-Cyrl-CS" sz="3800" b="1" dirty="0" smtClean="0"/>
              <a:t>, рожњача, склера, дужица, </a:t>
            </a:r>
            <a:r>
              <a:rPr lang="en-US" sz="3800" b="1" dirty="0" smtClean="0"/>
              <a:t/>
            </a:r>
            <a:br>
              <a:rPr lang="en-US" sz="3800" b="1" dirty="0" smtClean="0"/>
            </a:br>
            <a:r>
              <a:rPr lang="sr-Cyrl-CS" sz="3800" b="1" dirty="0" smtClean="0"/>
              <a:t>сочиво, део стакластог тела... </a:t>
            </a:r>
            <a:endParaRPr lang="en-US" sz="3800" b="1" dirty="0" smtClean="0"/>
          </a:p>
        </p:txBody>
      </p:sp>
      <p:pic>
        <p:nvPicPr>
          <p:cNvPr id="34819" name="Picture 3" descr="nv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849804"/>
            <a:ext cx="6885384" cy="415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20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429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Задњи сегмент ока</a:t>
            </a:r>
            <a:br>
              <a:rPr lang="sr-Cyrl-CS" sz="4400" b="1" dirty="0" smtClean="0"/>
            </a:br>
            <a:r>
              <a:rPr lang="sr-Cyrl-CS" sz="4400" b="1" dirty="0" smtClean="0"/>
              <a:t>ОЧНО ДНО, фундус</a:t>
            </a:r>
            <a:br>
              <a:rPr lang="sr-Cyrl-CS" sz="4400" b="1" dirty="0" smtClean="0"/>
            </a:br>
            <a:r>
              <a:rPr lang="sr-Cyrl-CS" sz="4400" b="1" dirty="0" smtClean="0"/>
              <a:t> 4 анатомска елемента,...</a:t>
            </a:r>
            <a:endParaRPr lang="en-US" sz="4400" b="1" dirty="0" smtClean="0"/>
          </a:p>
        </p:txBody>
      </p:sp>
      <p:pic>
        <p:nvPicPr>
          <p:cNvPr id="41987" name="Picture 4" descr="degeneracija_makula_lut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877843" cy="458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12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fr-FR" b="1" dirty="0" smtClean="0"/>
              <a:t>	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 smtClean="0"/>
              <a:t>ФУНКЦИОНАЛНО ДИЈАГНОСТИЧКЕ</a:t>
            </a:r>
          </a:p>
          <a:p>
            <a:pPr algn="ctr">
              <a:buFont typeface="Wingdings" pitchFamily="2" charset="2"/>
              <a:buNone/>
              <a:defRPr/>
            </a:pPr>
            <a:endParaRPr lang="fr-FR" b="1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 smtClean="0"/>
              <a:t>	МЕТОДЕ</a:t>
            </a:r>
            <a:r>
              <a:rPr lang="sr-Cyrl-RS" b="1" dirty="0" smtClean="0"/>
              <a:t> У </a:t>
            </a:r>
            <a:r>
              <a:rPr lang="fr-FR" b="1" dirty="0" smtClean="0"/>
              <a:t>ОФТАЛМОЛОГИЈИ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4" name="Content Placeholder 4" descr="oct apar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2120" y="3645024"/>
            <a:ext cx="2592288" cy="2570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89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Техника офталмолошког прегледа и </a:t>
            </a:r>
            <a:br>
              <a:rPr lang="sr-Cyrl-CS" sz="4400" b="1" dirty="0" smtClean="0"/>
            </a:br>
            <a:r>
              <a:rPr lang="sr-Cyrl-CS" sz="4400" b="1" dirty="0" smtClean="0"/>
              <a:t>офталмолошки пацијент! </a:t>
            </a:r>
            <a:endParaRPr lang="en-US" sz="4400" b="1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u="sng" dirty="0" smtClean="0">
                <a:solidFill>
                  <a:schemeClr val="hlink"/>
                </a:solidFill>
              </a:rPr>
              <a:t>Анамнез</a:t>
            </a:r>
            <a:r>
              <a:rPr lang="sr-Cyrl-RS" sz="3600" u="sng" dirty="0" smtClean="0">
                <a:solidFill>
                  <a:schemeClr val="hlink"/>
                </a:solidFill>
              </a:rPr>
              <a:t>а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3600" u="sng" dirty="0" smtClean="0">
                <a:solidFill>
                  <a:schemeClr val="hlink"/>
                </a:solidFill>
              </a:rPr>
              <a:t>Ауто, Хетеро...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u="sng" dirty="0" smtClean="0">
                <a:solidFill>
                  <a:schemeClr val="hlink"/>
                </a:solidFill>
              </a:rPr>
              <a:t>a</a:t>
            </a: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2349500"/>
            <a:ext cx="3314700" cy="424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6" descr="Tips%20for%20Increasing%20Online%20Sales%20-%20The%20Questions%20You%20Need%20to%20Answer%20to%20Get%20More%20Customers%20Now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509120"/>
            <a:ext cx="2088232" cy="1854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14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smtClean="0"/>
              <a:t>Видна оштрина -</a:t>
            </a:r>
            <a:r>
              <a:rPr lang="sr-Cyrl-CS" smtClean="0"/>
              <a:t> </a:t>
            </a:r>
            <a:r>
              <a:rPr lang="sr-Cyrl-CS" b="1" i="1" u="sng" smtClean="0"/>
              <a:t>ВИЗУС</a:t>
            </a:r>
            <a:endParaRPr lang="en-US" b="1" i="1" u="sng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00808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На даљину, близину,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таблице, стандардни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оптотипи по</a:t>
            </a:r>
            <a:r>
              <a:rPr lang="sr-Cyrl-CS" sz="2400" b="1" i="1" dirty="0" smtClean="0"/>
              <a:t> Јегер</a:t>
            </a:r>
            <a:r>
              <a:rPr lang="en-US" sz="2400" b="1" i="1" dirty="0" smtClean="0"/>
              <a:t>-</a:t>
            </a:r>
            <a:r>
              <a:rPr lang="sr-Cyrl-CS" sz="2400" b="1" dirty="0" smtClean="0"/>
              <a:t>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нормална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видна оштрина </a:t>
            </a:r>
            <a:r>
              <a:rPr lang="en-US" sz="2400" b="1" dirty="0" smtClean="0">
                <a:cs typeface="Tahoma" pitchFamily="34" charset="0"/>
              </a:rPr>
              <a:t>=</a:t>
            </a:r>
            <a:r>
              <a:rPr lang="sr-Cyrl-CS" sz="2400" b="1" dirty="0" smtClean="0"/>
              <a:t> 1,0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(конвексна, конкавна,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цилиндрична,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торична сочива)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Субјективна метода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Објективна метода   </a:t>
            </a:r>
            <a:endParaRPr lang="en-US" sz="2400" b="1" dirty="0" smtClean="0"/>
          </a:p>
        </p:txBody>
      </p:sp>
      <p:pic>
        <p:nvPicPr>
          <p:cNvPr id="20484" name="Picture 4" descr="exam-retinoscopy-175x26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628800"/>
            <a:ext cx="3816424" cy="4960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195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338" y="357188"/>
            <a:ext cx="8856662" cy="185737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 ФУНКЦИОНАЛНА ДИЈАГНОСТИКА </a:t>
            </a:r>
            <a:br>
              <a:rPr lang="sr-Cyrl-CS" sz="3800" b="1" dirty="0" smtClean="0"/>
            </a:br>
            <a:r>
              <a:rPr lang="sr-Cyrl-CS" sz="3800" b="1" dirty="0" smtClean="0"/>
              <a:t> </a:t>
            </a: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</a:t>
            </a:r>
            <a:br>
              <a:rPr lang="sr-Cyrl-CS" sz="3800" b="1" dirty="0" smtClean="0"/>
            </a:br>
            <a:r>
              <a:rPr lang="sr-Cyrl-CS" sz="3800" b="1" dirty="0" smtClean="0"/>
              <a:t>КОНТАКТНА ПРИЗМА </a:t>
            </a:r>
            <a:br>
              <a:rPr lang="sr-Cyrl-CS" sz="3800" b="1" dirty="0" smtClean="0"/>
            </a:br>
            <a:r>
              <a:rPr lang="sr-Cyrl-CS" sz="3800" b="1" dirty="0" smtClean="0"/>
              <a:t>са три огледала </a:t>
            </a:r>
            <a:endParaRPr lang="en-US" sz="3800" b="1" dirty="0" smtClean="0"/>
          </a:p>
        </p:txBody>
      </p:sp>
      <p:pic>
        <p:nvPicPr>
          <p:cNvPr id="173059" name="Picture 3" descr="SL"/>
          <p:cNvPicPr>
            <a:picLocks noChangeAspect="1" noChangeArrowheads="1"/>
          </p:cNvPicPr>
          <p:nvPr/>
        </p:nvPicPr>
        <p:blipFill>
          <a:blip r:embed="rId2" cstate="print"/>
          <a:srcRect l="2380" t="6656" r="3651" b="6656"/>
          <a:stretch>
            <a:fillRect/>
          </a:stretch>
        </p:blipFill>
        <p:spPr bwMode="auto">
          <a:xfrm>
            <a:off x="0" y="2708920"/>
            <a:ext cx="91440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3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Увод у </a:t>
            </a:r>
            <a:r>
              <a:rPr lang="en-US" smtClean="0"/>
              <a:t>O</a:t>
            </a:r>
            <a:r>
              <a:rPr lang="sr-Cyrl-RS" smtClean="0"/>
              <a:t>фталмологију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3016"/>
            <a:ext cx="9143999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Офталмологија </a:t>
            </a:r>
            <a:r>
              <a:rPr lang="en-US" dirty="0" smtClean="0"/>
              <a:t>je</a:t>
            </a:r>
            <a:r>
              <a:rPr lang="sr-Cyrl-RS" dirty="0" smtClean="0"/>
              <a:t> </a:t>
            </a:r>
            <a:r>
              <a:rPr lang="en-US" dirty="0" smtClean="0"/>
              <a:t>e</a:t>
            </a:r>
            <a:r>
              <a:rPr lang="sr-Cyrl-RS" dirty="0" smtClean="0"/>
              <a:t>утентична, егзактна, клиничка, хируршк</a:t>
            </a:r>
            <a:r>
              <a:rPr lang="en-US" dirty="0" smtClean="0"/>
              <a:t>o</a:t>
            </a:r>
            <a:r>
              <a:rPr lang="sr-Cyrl-RS" dirty="0" smtClean="0"/>
              <a:t>медицинска дисциплина</a:t>
            </a:r>
            <a:r>
              <a:rPr lang="en-US" dirty="0" smtClean="0"/>
              <a:t>;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клинички индикатор корелациј</a:t>
            </a:r>
            <a:r>
              <a:rPr lang="en-US" dirty="0" smtClean="0"/>
              <a:t>e</a:t>
            </a:r>
            <a:r>
              <a:rPr lang="sr-Cyrl-RS" dirty="0" smtClean="0"/>
              <a:t> поремећаја и болести у ЦНС-у и организма у целини!</a:t>
            </a:r>
            <a:endParaRPr lang="en-US" dirty="0"/>
          </a:p>
        </p:txBody>
      </p:sp>
      <p:pic>
        <p:nvPicPr>
          <p:cNvPr id="4" name="4945ba7e-cd16-4cf8-a7dd-efea5ed71f07" descr="57262174-80D7-434A-B6A4-1F808F95108E@loc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2706232" cy="1363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730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716016" y="2204864"/>
          <a:ext cx="4176712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2" name="Photo Editor Photo" r:id="rId4" imgW="1600000" imgH="2343477" progId="">
                  <p:embed/>
                </p:oleObj>
              </mc:Choice>
              <mc:Fallback>
                <p:oleObj name="Photo Editor Photo" r:id="rId4" imgW="1600000" imgH="2343477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204864"/>
                        <a:ext cx="4176712" cy="4392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762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528" y="2132856"/>
            <a:ext cx="43735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ПРЕДЊА КОМОРА</a:t>
            </a:r>
            <a:endParaRPr lang="en-US" sz="28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59632" y="2924944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en-US" sz="2800" dirty="0"/>
              <a:t>O</a:t>
            </a:r>
            <a:r>
              <a:rPr lang="sr-Cyrl-CS" sz="2800" dirty="0"/>
              <a:t>ЧНА ВОДИЦА</a:t>
            </a:r>
            <a:endParaRPr lang="en-US" sz="28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33488" y="4205288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/>
              <a:t>ЦИЛИЈАРНО ТЕЛО</a:t>
            </a:r>
            <a:endParaRPr lang="en-US" sz="2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6025" y="3571875"/>
            <a:ext cx="34655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ТРАБЕКУЛУМ</a:t>
            </a:r>
            <a:endParaRPr lang="en-US" sz="2800" dirty="0"/>
          </a:p>
        </p:txBody>
      </p:sp>
      <p:pic>
        <p:nvPicPr>
          <p:cNvPr id="35848" name="Picture 8" descr="SL"/>
          <p:cNvPicPr>
            <a:picLocks noChangeAspect="1" noChangeArrowheads="1"/>
          </p:cNvPicPr>
          <p:nvPr/>
        </p:nvPicPr>
        <p:blipFill>
          <a:blip r:embed="rId6" cstate="print"/>
          <a:srcRect l="8774" r="8774" b="7625"/>
          <a:stretch>
            <a:fillRect/>
          </a:stretch>
        </p:blipFill>
        <p:spPr bwMode="auto">
          <a:xfrm>
            <a:off x="395536" y="260648"/>
            <a:ext cx="205422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120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Мотилитет очне јабучице и</a:t>
            </a:r>
            <a:br>
              <a:rPr lang="sr-Cyrl-CS" sz="4400" b="1" dirty="0" smtClean="0"/>
            </a:br>
            <a:r>
              <a:rPr lang="sr-Cyrl-CS" sz="4400" b="1" i="1" dirty="0" smtClean="0"/>
              <a:t>булбомотори</a:t>
            </a:r>
            <a:r>
              <a:rPr lang="sr-Cyrl-CS" sz="4400" b="1" dirty="0" smtClean="0"/>
              <a:t>  </a:t>
            </a:r>
            <a:br>
              <a:rPr lang="sr-Cyrl-CS" sz="4400" b="1" dirty="0" smtClean="0"/>
            </a:br>
            <a:endParaRPr lang="en-US" sz="4400" b="1" dirty="0" smtClean="0"/>
          </a:p>
        </p:txBody>
      </p:sp>
      <p:pic>
        <p:nvPicPr>
          <p:cNvPr id="23555" name="Picture 2" descr="Shema%20ocnih%20misica_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00808"/>
            <a:ext cx="6480720" cy="490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76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8575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Дијагностичке позиције погледа</a:t>
            </a:r>
            <a:br>
              <a:rPr lang="sr-Cyrl-CS" sz="4000" b="1" dirty="0" smtClean="0"/>
            </a:br>
            <a:r>
              <a:rPr lang="sr-Cyrl-CS" sz="4000" b="1" dirty="0" smtClean="0"/>
              <a:t> Бинокуларни вид </a:t>
            </a:r>
            <a:br>
              <a:rPr lang="sr-Cyrl-CS" sz="4000" b="1" dirty="0" smtClean="0"/>
            </a:br>
            <a:r>
              <a:rPr lang="en-US" sz="4000" b="1" i="1" dirty="0" smtClean="0"/>
              <a:t>Caver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 тест,...</a:t>
            </a:r>
            <a:endParaRPr lang="en-US" sz="4000" b="1" dirty="0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65138" y="1735138"/>
          <a:ext cx="4021137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6" name="CorelDRAW" r:id="rId3" imgW="4021200" imgH="1919880" progId="">
                  <p:embed/>
                </p:oleObj>
              </mc:Choice>
              <mc:Fallback>
                <p:oleObj name="CorelDRAW" r:id="rId3" imgW="4021200" imgH="19198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1735138"/>
                        <a:ext cx="4021137" cy="191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7" descr="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1989138"/>
            <a:ext cx="3397250" cy="1800225"/>
          </a:xfrm>
          <a:noFill/>
        </p:spPr>
      </p:pic>
      <p:pic>
        <p:nvPicPr>
          <p:cNvPr id="4101" name="Picture 8" descr="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213" y="4076700"/>
            <a:ext cx="3600450" cy="1800225"/>
          </a:xfrm>
          <a:noFill/>
        </p:spPr>
      </p:pic>
      <p:pic>
        <p:nvPicPr>
          <p:cNvPr id="4102" name="Picture 9" descr="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87900" y="4149725"/>
            <a:ext cx="3455988" cy="1727200"/>
          </a:xfrm>
          <a:noFill/>
        </p:spPr>
      </p:pic>
    </p:spTree>
  </p:cSld>
  <p:clrMapOvr>
    <a:masterClrMapping/>
  </p:clrMapOvr>
  <p:transition advTm="1662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Клиничка офталмолошка испитивања </a:t>
            </a:r>
            <a:endParaRPr lang="en-US" sz="3800" b="1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792055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/>
              <a:t>   КЛИНИЧКИ </a:t>
            </a:r>
            <a:r>
              <a:rPr lang="sr-Cyrl-CS" sz="2800" b="1" u="sng" dirty="0" smtClean="0"/>
              <a:t>ПРЕГЛЕД НА БИОМОКРОСКОПУ,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i="1" u="sng" dirty="0" smtClean="0">
                <a:solidFill>
                  <a:schemeClr val="accent1"/>
                </a:solidFill>
              </a:rPr>
              <a:t>ШПАЛТИ</a:t>
            </a:r>
            <a:r>
              <a:rPr lang="sr-Cyrl-CS" sz="2800" b="1" u="sng" dirty="0" smtClean="0"/>
              <a:t> </a:t>
            </a:r>
            <a:endParaRPr lang="en-US" sz="2800" b="1" u="sng" dirty="0" smtClean="0"/>
          </a:p>
        </p:txBody>
      </p:sp>
      <p:pic>
        <p:nvPicPr>
          <p:cNvPr id="24581" name="Picture 6" descr="gruenerstar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02316" y="2996952"/>
            <a:ext cx="534168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8" descr="exam-slit-lamp-175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" y="3073404"/>
            <a:ext cx="3351287" cy="359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64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smtClean="0"/>
              <a:t>ПАХИМЕТРИЈА</a:t>
            </a:r>
            <a:r>
              <a:rPr lang="sr-Cyrl-CS" sz="3800" b="1" smtClean="0"/>
              <a:t/>
            </a:r>
            <a:br>
              <a:rPr lang="sr-Cyrl-CS" sz="3800" b="1" smtClean="0"/>
            </a:br>
            <a:r>
              <a:rPr lang="sr-Cyrl-CS" sz="3800" b="1" smtClean="0"/>
              <a:t>ЦЕНТРАЛНА ДЕБЉИНА РОЖЊАЧЕ </a:t>
            </a:r>
            <a:endParaRPr lang="en-US" sz="3800" b="1" smtClean="0"/>
          </a:p>
        </p:txBody>
      </p:sp>
      <p:pic>
        <p:nvPicPr>
          <p:cNvPr id="40963" name="Picture 4" descr="pahimetrij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905401" cy="4477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66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призма</a:t>
            </a:r>
            <a:br>
              <a:rPr lang="sr-Cyrl-CS" sz="3800" b="1" dirty="0" smtClean="0"/>
            </a:br>
            <a:r>
              <a:rPr lang="sr-Cyrl-CS" sz="3800" b="1" dirty="0" smtClean="0"/>
              <a:t>ФУНДУС, КОМОРНИ УГАО,... </a:t>
            </a:r>
            <a:endParaRPr lang="en-US" sz="3800" b="1" dirty="0" smtClean="0"/>
          </a:p>
        </p:txBody>
      </p:sp>
      <p:pic>
        <p:nvPicPr>
          <p:cNvPr id="26628" name="Picture 4" descr="GOLDMAN PRIZMA PAPI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209159" cy="537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4" descr="F:\gonoskop cycl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2520950" cy="1944687"/>
          </a:xfrm>
          <a:prstGeom prst="rect">
            <a:avLst/>
          </a:prstGeom>
          <a:noFill/>
          <a:ln w="38100" algn="ctr">
            <a:solidFill>
              <a:srgbClr val="B3C9E3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37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Компјутеризована периметрија ширина видног поља и испади,...  </a:t>
            </a:r>
            <a:endParaRPr lang="en-US" sz="4000" b="1" dirty="0" smtClean="0"/>
          </a:p>
        </p:txBody>
      </p:sp>
      <p:pic>
        <p:nvPicPr>
          <p:cNvPr id="28675" name="Picture 3" descr="Picture 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556792"/>
            <a:ext cx="4614862" cy="489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octop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557338"/>
            <a:ext cx="4176712" cy="48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78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640"/>
            <a:ext cx="885825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ТОНОМЕТРИЈА – МЕРЕЊЕ </a:t>
            </a:r>
            <a:br>
              <a:rPr lang="sr-Cyrl-CS" sz="3800" b="1" dirty="0" smtClean="0"/>
            </a:br>
            <a:r>
              <a:rPr lang="sr-Cyrl-CS" sz="3800" b="1" dirty="0" smtClean="0"/>
              <a:t>очног притиска, ИОП-а</a:t>
            </a:r>
            <a:endParaRPr lang="en-US" sz="3800" b="1" dirty="0" smtClean="0"/>
          </a:p>
        </p:txBody>
      </p:sp>
      <p:pic>
        <p:nvPicPr>
          <p:cNvPr id="30723" name="Picture 4" descr="800px-Slit_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888"/>
            <a:ext cx="8856663" cy="547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5" descr="exam-tonometer-260x17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3429000"/>
            <a:ext cx="3786188" cy="314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10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ГОНИОСКОПИЈА </a:t>
            </a:r>
            <a:br>
              <a:rPr lang="sr-Cyrl-CS" sz="3800" b="1" dirty="0" smtClean="0"/>
            </a:br>
            <a:r>
              <a:rPr lang="sr-Cyrl-CS" sz="3800" b="1" dirty="0" smtClean="0"/>
              <a:t> ШИРИНА КОМОРНОГ УГЛА, АБНОРМАЛНОСТИ,...</a:t>
            </a:r>
            <a:endParaRPr lang="en-US" sz="3800" b="1" dirty="0" smtClean="0"/>
          </a:p>
        </p:txBody>
      </p:sp>
      <p:pic>
        <p:nvPicPr>
          <p:cNvPr id="37891" name="Picture 4" descr="8-2(contact-lens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0850"/>
            <a:ext cx="4932363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7" descr="Laser-t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321175" cy="446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89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9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ОФТАЛМОСКОПИЈЕ</a:t>
            </a:r>
            <a:br>
              <a:rPr lang="sr-Cyrl-CS" b="1" dirty="0" smtClean="0"/>
            </a:br>
            <a:r>
              <a:rPr lang="sr-Cyrl-CS" b="1" dirty="0" smtClean="0"/>
              <a:t>директна и индиректна </a:t>
            </a:r>
            <a:endParaRPr lang="en-US" b="1" dirty="0" smtClean="0"/>
          </a:p>
        </p:txBody>
      </p:sp>
      <p:pic>
        <p:nvPicPr>
          <p:cNvPr id="39939" name="Picture 4" descr="ophthalmoscop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412776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7" descr="exam-retina-260x1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412776"/>
            <a:ext cx="3427413" cy="237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1" name="Picture 10" descr="Pictur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088" y="4005263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13" descr="offenwinkel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3860800"/>
            <a:ext cx="3427413" cy="288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Развиће органа вида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071688"/>
            <a:ext cx="8786812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Фоторецепторски део хуманог ока се развија рано</a:t>
            </a:r>
            <a:r>
              <a:rPr lang="en-US" dirty="0" smtClean="0"/>
              <a:t>, </a:t>
            </a:r>
            <a:r>
              <a:rPr lang="sr-Cyrl-RS" dirty="0" smtClean="0"/>
              <a:t>пореклом из неуроектодерма</a:t>
            </a:r>
          </a:p>
          <a:p>
            <a:pPr>
              <a:buNone/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Епително ткиво</a:t>
            </a:r>
            <a:r>
              <a:rPr lang="en-US" dirty="0" smtClean="0"/>
              <a:t> o</a:t>
            </a:r>
            <a:r>
              <a:rPr lang="sr-Cyrl-RS" dirty="0" smtClean="0"/>
              <a:t>к</a:t>
            </a:r>
            <a:r>
              <a:rPr lang="en-US" dirty="0" smtClean="0"/>
              <a:t>a</a:t>
            </a:r>
            <a:r>
              <a:rPr lang="sr-Cyrl-RS" dirty="0" smtClean="0"/>
              <a:t> се развија из ектодерма, са мезенхимом изграђује све зидови очне јабучице, </a:t>
            </a:r>
            <a:r>
              <a:rPr lang="en-US" i="1" dirty="0" err="1" smtClean="0"/>
              <a:t>bulbusa</a:t>
            </a:r>
            <a:r>
              <a:rPr lang="sr-Cyrl-RS" i="1" dirty="0" smtClean="0"/>
              <a:t> </a:t>
            </a:r>
            <a:r>
              <a:rPr lang="en-US" i="1" dirty="0" err="1" smtClean="0"/>
              <a:t>oculi</a:t>
            </a:r>
            <a:endParaRPr lang="en-US" i="1" dirty="0"/>
          </a:p>
        </p:txBody>
      </p:sp>
    </p:spTree>
  </p:cSld>
  <p:clrMapOvr>
    <a:masterClrMapping/>
  </p:clrMapOvr>
  <p:transition advTm="156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Морфолошке промене</a:t>
            </a:r>
            <a:br>
              <a:rPr lang="sr-Cyrl-CS" b="1" dirty="0" smtClean="0"/>
            </a:br>
            <a:r>
              <a:rPr lang="sr-Cyrl-CS" b="1" dirty="0" smtClean="0"/>
              <a:t>главе очног нерва - ПНО</a:t>
            </a:r>
            <a:endParaRPr lang="en-US" b="1" dirty="0" smtClean="0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2852936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b="1" dirty="0" smtClean="0"/>
              <a:t>ЕКСКАВАЦИЈА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ДЕКОЛОРАЦИЈА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ДЕЦЕНТРАЛИЗАЦИЈА СУДОВНОГ ЛЕВКА</a:t>
            </a:r>
          </a:p>
          <a:p>
            <a:pPr eaLnBrk="1" hangingPunct="1">
              <a:defRPr/>
            </a:pPr>
            <a:r>
              <a:rPr lang="sr-Cyrl-CS" sz="2400" b="1" dirty="0" smtClean="0"/>
              <a:t>ИСТАЊЕЊЕ НЕУРОРЕТИНАЛНОГ ОБОДА И ПЕРИФЕРНИХ НЕРВНИХ ВЛАКАНА </a:t>
            </a:r>
            <a:endParaRPr lang="en-US" sz="2400" b="1" dirty="0" smtClean="0"/>
          </a:p>
        </p:txBody>
      </p:sp>
      <p:pic>
        <p:nvPicPr>
          <p:cNvPr id="31749" name="Picture 4" descr="005gl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59225" cy="525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203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</a:t>
            </a:r>
            <a:r>
              <a:rPr lang="sr-Cyrl-RS" sz="4400" b="1" dirty="0" smtClean="0"/>
              <a:t>Д </a:t>
            </a:r>
            <a:br>
              <a:rPr lang="sr-Cyrl-RS" sz="4400" b="1" dirty="0" smtClean="0"/>
            </a:br>
            <a:r>
              <a:rPr lang="sr-Cyrl-RS" sz="4400" b="1" i="1" dirty="0" smtClean="0"/>
              <a:t>ИШИХАРА-</a:t>
            </a:r>
            <a:r>
              <a:rPr lang="sr-Cyrl-RS" sz="4400" b="1" dirty="0" smtClean="0"/>
              <a:t>ТЕСТ, таблице</a:t>
            </a:r>
            <a:r>
              <a:rPr lang="sr-Cyrl-CS" sz="4400" b="1" dirty="0" smtClean="0"/>
              <a:t>  </a:t>
            </a:r>
            <a:endParaRPr lang="en-US" sz="4400" b="1" dirty="0" smtClean="0"/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2420888"/>
            <a:ext cx="2895600" cy="3294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492896"/>
            <a:ext cx="3240088" cy="315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564904"/>
            <a:ext cx="2808287" cy="3150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249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вид и функционалне  методе – нијанси </a:t>
            </a:r>
            <a:br>
              <a:rPr lang="sr-Cyrl-CS" sz="4400" b="1" dirty="0" smtClean="0"/>
            </a:br>
            <a:r>
              <a:rPr lang="sr-Cyrl-CS" sz="4400" b="1" dirty="0" smtClean="0"/>
              <a:t>... у отежаним атмосверским условима </a:t>
            </a:r>
            <a:endParaRPr lang="en-US" sz="4400" b="1" dirty="0" smtClean="0"/>
          </a:p>
        </p:txBody>
      </p:sp>
      <p:pic>
        <p:nvPicPr>
          <p:cNvPr id="337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38538"/>
            <a:ext cx="4668838" cy="331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500438"/>
            <a:ext cx="435768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57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981075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dirty="0" smtClean="0"/>
              <a:t>Упоредна функционална дијагностика </a:t>
            </a:r>
            <a:br>
              <a:rPr lang="sr-Cyrl-CS" sz="4800" b="1" dirty="0" smtClean="0"/>
            </a:br>
            <a:r>
              <a:rPr lang="sr-Cyrl-CS" sz="4800" b="1" dirty="0" smtClean="0"/>
              <a:t> </a:t>
            </a:r>
            <a:r>
              <a:rPr lang="sr-Cyrl-CS" sz="4000" b="1" dirty="0" smtClean="0"/>
              <a:t>"ФА" </a:t>
            </a:r>
            <a:r>
              <a:rPr lang="sr-Cyrl-CS" sz="4000" dirty="0" smtClean="0">
                <a:latin typeface="Arial" charset="0"/>
              </a:rPr>
              <a:t>→</a:t>
            </a:r>
            <a:r>
              <a:rPr lang="sr-Cyrl-CS" sz="4000" b="1" dirty="0" smtClean="0">
                <a:latin typeface="Arial" charset="0"/>
              </a:rPr>
              <a:t> Ултразвучни преглед </a:t>
            </a:r>
          </a:p>
        </p:txBody>
      </p:sp>
      <p:pic>
        <p:nvPicPr>
          <p:cNvPr id="34819" name="Picture 7" descr="na ulgrazvuku serozna abl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2935"/>
            <a:ext cx="9144000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0" y="580526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Флуоресцеинска</a:t>
            </a:r>
            <a:r>
              <a:rPr lang="en-US" sz="2400" b="1" dirty="0"/>
              <a:t> </a:t>
            </a:r>
            <a:r>
              <a:rPr lang="en-US" sz="2400" b="1" dirty="0" err="1"/>
              <a:t>ангиографија</a:t>
            </a:r>
            <a:r>
              <a:rPr lang="en-US" sz="2400" b="1" dirty="0"/>
              <a:t> </a:t>
            </a:r>
            <a:r>
              <a:rPr lang="en-US" sz="2400" b="1" dirty="0" err="1"/>
              <a:t>открива</a:t>
            </a:r>
            <a:r>
              <a:rPr lang="en-US" sz="2400" b="1" dirty="0"/>
              <a:t> в</a:t>
            </a:r>
            <a:r>
              <a:rPr lang="fr-FR" sz="2400" b="1" dirty="0" err="1"/>
              <a:t>аскуларни</a:t>
            </a:r>
            <a:r>
              <a:rPr lang="fr-FR" sz="2400" b="1" dirty="0"/>
              <a:t> </a:t>
            </a:r>
            <a:r>
              <a:rPr lang="fr-FR" sz="2400" b="1" dirty="0" err="1"/>
              <a:t>клинички</a:t>
            </a:r>
            <a:r>
              <a:rPr lang="fr-FR" sz="2400" b="1" dirty="0"/>
              <a:t> </a:t>
            </a:r>
            <a:r>
              <a:rPr lang="fr-FR" sz="2400" b="1" dirty="0" err="1"/>
              <a:t>статус</a:t>
            </a:r>
            <a:r>
              <a:rPr lang="en-US" sz="2400" b="1" dirty="0"/>
              <a:t> </a:t>
            </a:r>
            <a:r>
              <a:rPr lang="fr-FR" sz="2400" b="1" dirty="0" err="1" smtClean="0"/>
              <a:t>ретиналних</a:t>
            </a:r>
            <a:r>
              <a:rPr lang="fr-FR" sz="2400" b="1" dirty="0" smtClean="0"/>
              <a:t> </a:t>
            </a:r>
            <a:r>
              <a:rPr lang="fr-FR" sz="2400" b="1" dirty="0" err="1"/>
              <a:t>обољења</a:t>
            </a:r>
            <a:r>
              <a:rPr lang="en-US" sz="2400" b="1" dirty="0"/>
              <a:t>...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215063" y="342900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Arial" charset="0"/>
              </a:rPr>
              <a:t>ЕХО</a:t>
            </a:r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143250" y="4857750"/>
            <a:ext cx="54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 dirty="0"/>
              <a:t>ФА</a:t>
            </a:r>
            <a:endParaRPr lang="en-US" dirty="0"/>
          </a:p>
        </p:txBody>
      </p:sp>
    </p:spTree>
  </p:cSld>
  <p:clrMapOvr>
    <a:masterClrMapping/>
  </p:clrMapOvr>
  <p:transition advTm="1976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600" b="1" dirty="0" smtClean="0"/>
              <a:t>УЛТРАЗВУЧНА  ДИЈАГНОСТИКА</a:t>
            </a: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>Б СКЕН – ТРОДИМЕНЗИОЛНЕ СТРУКТУРЕ  ОКА</a:t>
            </a:r>
            <a:endParaRPr lang="en-US" sz="3600" b="1" dirty="0" smtClean="0"/>
          </a:p>
        </p:txBody>
      </p:sp>
      <p:pic>
        <p:nvPicPr>
          <p:cNvPr id="45059" name="Picture 4" descr="e11-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2537"/>
          <a:stretch>
            <a:fillRect/>
          </a:stretch>
        </p:blipFill>
        <p:spPr>
          <a:xfrm>
            <a:off x="0" y="2564904"/>
            <a:ext cx="4639370" cy="396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08513" y="2348880"/>
            <a:ext cx="4535487" cy="432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45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Електродијгностика  </a:t>
            </a:r>
            <a:r>
              <a:rPr lang="sr-Cyrl-CS" sz="4400" b="1" i="1" dirty="0" smtClean="0"/>
              <a:t>"ВЕП"</a:t>
            </a:r>
            <a:endParaRPr lang="en-US" sz="4400" b="1" i="1" dirty="0" smtClean="0"/>
          </a:p>
        </p:txBody>
      </p:sp>
      <p:pic>
        <p:nvPicPr>
          <p:cNvPr id="35843" name="Picture 4" descr="slika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268413"/>
            <a:ext cx="8928100" cy="547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48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i="1" dirty="0" smtClean="0"/>
              <a:t>ИМАГИНГ -</a:t>
            </a:r>
            <a:r>
              <a:rPr lang="sr-Cyrl-CS" sz="4000" b="1" dirty="0" smtClean="0"/>
              <a:t> ТЕХНИКЕ </a:t>
            </a:r>
            <a:br>
              <a:rPr lang="sr-Cyrl-CS" sz="4000" b="1" dirty="0" smtClean="0"/>
            </a:br>
            <a:r>
              <a:rPr lang="sr-Cyrl-CS" sz="4000" b="1" dirty="0" smtClean="0"/>
              <a:t> "</a:t>
            </a:r>
            <a:r>
              <a:rPr lang="sr-Cyrl-CS" sz="4000" b="1" i="1" dirty="0" smtClean="0"/>
              <a:t>ОСТ</a:t>
            </a:r>
            <a:r>
              <a:rPr lang="sr-Cyrl-CS" sz="4000" b="1" dirty="0" smtClean="0"/>
              <a:t> “</a:t>
            </a:r>
            <a:r>
              <a:rPr lang="en-US" sz="4000" b="1" dirty="0" smtClean="0"/>
              <a:t>, </a:t>
            </a:r>
            <a:r>
              <a:rPr lang="en-US" sz="4000" b="1" i="1" dirty="0" smtClean="0"/>
              <a:t>"</a:t>
            </a:r>
            <a:r>
              <a:rPr lang="sr-Cyrl-CS" sz="4000" b="1" dirty="0" smtClean="0"/>
              <a:t> </a:t>
            </a:r>
            <a:r>
              <a:rPr lang="en-US" sz="4000" b="1" i="1" dirty="0" smtClean="0"/>
              <a:t>HRT“ </a:t>
            </a:r>
            <a:r>
              <a:rPr lang="sr-Cyrl-CS" sz="3200" b="1" dirty="0" smtClean="0"/>
              <a:t>ГЛАВЕ ОЧНОГ НЕРВА </a:t>
            </a:r>
            <a:endParaRPr lang="en-US" sz="3200" b="1" dirty="0" smtClean="0"/>
          </a:p>
        </p:txBody>
      </p:sp>
      <p:pic>
        <p:nvPicPr>
          <p:cNvPr id="36867" name="Picture 4" descr="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628775"/>
            <a:ext cx="4248150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8348" t="7870" r="18608" b="28241"/>
          <a:stretch>
            <a:fillRect/>
          </a:stretch>
        </p:blipFill>
        <p:spPr>
          <a:xfrm>
            <a:off x="4427538" y="1628775"/>
            <a:ext cx="4537075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24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i="1" dirty="0" smtClean="0"/>
              <a:t>“</a:t>
            </a:r>
            <a:r>
              <a:rPr lang="sr-Cyrl-RS" sz="4400" b="1" i="1" dirty="0" smtClean="0"/>
              <a:t>С</a:t>
            </a:r>
            <a:r>
              <a:rPr lang="en-US" sz="4400" b="1" i="1" dirty="0" smtClean="0"/>
              <a:t>T</a:t>
            </a:r>
            <a:r>
              <a:rPr lang="sr-Cyrl-RS" sz="4400" b="1" i="1" dirty="0" smtClean="0"/>
              <a:t> </a:t>
            </a:r>
            <a:r>
              <a:rPr lang="sr-Cyrl-RS" sz="4800" b="1" i="1" dirty="0" smtClean="0"/>
              <a:t>"</a:t>
            </a:r>
            <a:r>
              <a:rPr lang="sr-Cyrl-CS" sz="4800" dirty="0" smtClean="0"/>
              <a:t>– </a:t>
            </a:r>
            <a:r>
              <a:rPr lang="sr-Cyrl-CS" sz="4400" b="1" dirty="0" smtClean="0"/>
              <a:t>БУЛБУСА</a:t>
            </a:r>
            <a:r>
              <a:rPr lang="en-US" sz="4400" b="1" dirty="0" smtClean="0"/>
              <a:t> (A)</a:t>
            </a:r>
            <a:r>
              <a:rPr lang="sr-Cyrl-CS" sz="4400" b="1" dirty="0" smtClean="0"/>
              <a:t>, ОРБИТЕ</a:t>
            </a:r>
            <a:r>
              <a:rPr lang="en-US" sz="4400" b="1" dirty="0" smtClean="0"/>
              <a:t> (B)</a:t>
            </a:r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060575"/>
            <a:ext cx="8785225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293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"M</a:t>
            </a:r>
            <a:r>
              <a:rPr lang="sr-Cyrl-CS" b="1" dirty="0" smtClean="0"/>
              <a:t>РИ" ока и ендокранијума </a:t>
            </a:r>
            <a:r>
              <a:rPr lang="en-US" b="1" dirty="0" smtClean="0"/>
              <a:t> </a:t>
            </a:r>
            <a:r>
              <a:rPr lang="sr-Cyrl-CS" b="1" dirty="0" smtClean="0"/>
              <a:t>АНАЛИЗА</a:t>
            </a:r>
            <a:endParaRPr lang="en-US" b="1" dirty="0" smtClean="0"/>
          </a:p>
        </p:txBody>
      </p:sp>
      <p:pic>
        <p:nvPicPr>
          <p:cNvPr id="4710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1484784"/>
            <a:ext cx="3683411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5400" b="1" smtClean="0"/>
              <a:t>Хвала на пажњи </a:t>
            </a:r>
            <a:endParaRPr lang="en-US" sz="5400" b="1" smtClean="0"/>
          </a:p>
        </p:txBody>
      </p:sp>
      <p:pic>
        <p:nvPicPr>
          <p:cNvPr id="48131" name="Picture 4" descr="Kra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484313"/>
            <a:ext cx="7489825" cy="511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Users\Mirjana Janicijevic\Desktop\firme kme 2019\dis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777" y="4941168"/>
            <a:ext cx="255013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12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неуроектодерма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Видни део мрежњаче (ретине)</a:t>
            </a:r>
          </a:p>
          <a:p>
            <a:pPr>
              <a:defRPr/>
            </a:pPr>
            <a:r>
              <a:rPr lang="sr-Cyrl-RS" dirty="0" smtClean="0"/>
              <a:t>Цилијарни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(епител цилијарног тела)</a:t>
            </a:r>
          </a:p>
          <a:p>
            <a:pPr>
              <a:defRPr/>
            </a:pPr>
            <a:r>
              <a:rPr lang="sr-Cyrl-RS" dirty="0" smtClean="0"/>
              <a:t>Дужични</a:t>
            </a:r>
            <a:r>
              <a:rPr lang="en-US" dirty="0" smtClean="0"/>
              <a:t>, </a:t>
            </a:r>
            <a:r>
              <a:rPr lang="sr-Cyrl-RS" dirty="0" smtClean="0"/>
              <a:t>пигментни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</a:t>
            </a:r>
            <a:r>
              <a:rPr lang="sr-Cyrl-RS" i="1" dirty="0" smtClean="0"/>
              <a:t>м. </a:t>
            </a:r>
            <a:r>
              <a:rPr lang="sr-Latn-RS" i="1" dirty="0" smtClean="0"/>
              <a:t>s</a:t>
            </a:r>
            <a:r>
              <a:rPr lang="en-US" i="1" dirty="0" err="1" smtClean="0"/>
              <a:t>phincter</a:t>
            </a:r>
            <a:r>
              <a:rPr lang="en-US" i="1" dirty="0" smtClean="0"/>
              <a:t> , </a:t>
            </a:r>
            <a:r>
              <a:rPr lang="sr-Cyrl-RS" i="1" dirty="0" smtClean="0"/>
              <a:t>м. </a:t>
            </a:r>
            <a:r>
              <a:rPr lang="en-US" i="1" dirty="0" err="1" smtClean="0"/>
              <a:t>dilatator</a:t>
            </a:r>
            <a:r>
              <a:rPr lang="en-US" i="1" dirty="0" smtClean="0"/>
              <a:t> </a:t>
            </a:r>
            <a:r>
              <a:rPr lang="en-US" i="1" dirty="0" err="1" smtClean="0"/>
              <a:t>pupillae</a:t>
            </a:r>
            <a:r>
              <a:rPr lang="sr-Cyrl-RS" dirty="0" smtClean="0"/>
              <a:t>)</a:t>
            </a: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sr-Cyrl-RS" u="sng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sz="4000" u="sng" dirty="0" smtClean="0"/>
              <a:t>И очни живац!</a:t>
            </a:r>
            <a:endParaRPr lang="sr-Latn-RS" sz="4000" u="sng" dirty="0" smtClean="0"/>
          </a:p>
          <a:p>
            <a:pPr>
              <a:buFont typeface="Wingdings" pitchFamily="2" charset="2"/>
              <a:buNone/>
              <a:defRPr/>
            </a:pP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Деривати </a:t>
            </a:r>
            <a:br>
              <a:rPr lang="sr-Cyrl-RS" smtClean="0"/>
            </a:br>
            <a:r>
              <a:rPr lang="sr-Cyrl-RS" smtClean="0"/>
              <a:t>површинског 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3071813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Сочиво</a:t>
            </a:r>
          </a:p>
          <a:p>
            <a:pPr>
              <a:defRPr/>
            </a:pPr>
            <a:r>
              <a:rPr lang="sr-Cyrl-RS" dirty="0" smtClean="0"/>
              <a:t>Епител рожњаче</a:t>
            </a:r>
          </a:p>
          <a:p>
            <a:pPr>
              <a:defRPr/>
            </a:pPr>
            <a:r>
              <a:rPr lang="sr-Cyrl-RS" dirty="0" smtClean="0"/>
              <a:t>Капци, сузна жлезда</a:t>
            </a:r>
          </a:p>
          <a:p>
            <a:pPr>
              <a:defRPr/>
            </a:pPr>
            <a:r>
              <a:rPr lang="sr-Cyrl-RS" dirty="0" smtClean="0"/>
              <a:t>Помоћне жлезде у капцима</a:t>
            </a:r>
            <a:endParaRPr lang="en-US" dirty="0"/>
          </a:p>
        </p:txBody>
      </p:sp>
    </p:spTree>
  </p:cSld>
  <p:clrMapOvr>
    <a:masterClrMapping/>
  </p:clrMapOvr>
  <p:transition advTm="1439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мезенхима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714500"/>
            <a:ext cx="8643937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Хороидеа – васкуларна мембрана</a:t>
            </a:r>
          </a:p>
          <a:p>
            <a:pPr>
              <a:defRPr/>
            </a:pPr>
            <a:r>
              <a:rPr lang="sr-Cyrl-RS" dirty="0" smtClean="0"/>
              <a:t>Цилијарно тело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Дужица 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Строма рожњаче, беоњача</a:t>
            </a:r>
          </a:p>
          <a:p>
            <a:pPr>
              <a:defRPr/>
            </a:pPr>
            <a:r>
              <a:rPr lang="sr-Cyrl-RS" dirty="0" smtClean="0"/>
              <a:t>Мрежњача и стакласто тело</a:t>
            </a:r>
          </a:p>
          <a:p>
            <a:pPr>
              <a:defRPr/>
            </a:pPr>
            <a:r>
              <a:rPr lang="sr-Cyrl-RS" dirty="0" smtClean="0"/>
              <a:t>Спољашњи очни мишићи - булбомотори</a:t>
            </a:r>
            <a:endParaRPr lang="en-US" dirty="0"/>
          </a:p>
        </p:txBody>
      </p:sp>
    </p:spTree>
  </p:cSld>
  <p:clrMapOvr>
    <a:masterClrMapping/>
  </p:clrMapOvr>
  <p:transition advTm="1827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dirty="0" smtClean="0"/>
              <a:t>Основ</a:t>
            </a:r>
            <a:r>
              <a:rPr lang="sr-Cyrl-RS" sz="4800" dirty="0" smtClean="0"/>
              <a:t>е</a:t>
            </a:r>
            <a:r>
              <a:rPr lang="sr-Cyrl-CS" sz="4800" dirty="0" smtClean="0"/>
              <a:t> </a:t>
            </a:r>
            <a:br>
              <a:rPr lang="sr-Cyrl-CS" sz="4800" dirty="0" smtClean="0"/>
            </a:br>
            <a:r>
              <a:rPr lang="sr-Cyrl-CS" sz="4800" dirty="0" smtClean="0"/>
              <a:t>ембриологије ока</a:t>
            </a:r>
            <a:endParaRPr lang="en-US" sz="48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73238"/>
            <a:ext cx="4038600" cy="487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4. недеља </a:t>
            </a:r>
            <a:r>
              <a:rPr lang="sr-Cyrl-CS" sz="2400" u="sng" dirty="0" smtClean="0"/>
              <a:t>емриогенезе -2,6 мм – 4,2 мм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Појава оптичке јамице, мехура, везикуле, пупољка, пехара, цеви, сочива... - 1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Неуроектодерм </a:t>
            </a:r>
            <a:r>
              <a:rPr lang="sr-Cyrl-CS" sz="2400" dirty="0" smtClean="0">
                <a:latin typeface="Arial" charset="0"/>
              </a:rPr>
              <a:t>→</a:t>
            </a:r>
            <a:r>
              <a:rPr lang="sr-Cyrl-CS" sz="2400" dirty="0" smtClean="0"/>
              <a:t> неуроектодермална трака, нервни гребен </a:t>
            </a:r>
            <a:r>
              <a:rPr lang="sr-Cyrl-CS" sz="2400" dirty="0" smtClean="0">
                <a:latin typeface="Arial" charset="0"/>
              </a:rPr>
              <a:t>→  очни живац, ЦНС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Индукција са  покровним ектодермом и мез</a:t>
            </a:r>
            <a:r>
              <a:rPr lang="en-US" sz="2400" dirty="0" smtClean="0">
                <a:latin typeface="Arial" charset="0"/>
              </a:rPr>
              <a:t>o</a:t>
            </a:r>
            <a:r>
              <a:rPr lang="sr-Cyrl-CS" sz="2400" dirty="0" smtClean="0">
                <a:latin typeface="Arial" charset="0"/>
              </a:rPr>
              <a:t>ектодермом... - 2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Пара-</a:t>
            </a:r>
            <a:r>
              <a:rPr lang="en-US" sz="2400" dirty="0" smtClean="0">
                <a:latin typeface="Arial" charset="0"/>
              </a:rPr>
              <a:t>a</a:t>
            </a:r>
            <a:r>
              <a:rPr lang="sr-Cyrl-CS" sz="2400" dirty="0" smtClean="0">
                <a:latin typeface="Arial" charset="0"/>
              </a:rPr>
              <a:t>ксијални мезод</a:t>
            </a:r>
            <a:r>
              <a:rPr lang="en-US" sz="2400" dirty="0" smtClean="0">
                <a:latin typeface="Arial" charset="0"/>
              </a:rPr>
              <a:t>e</a:t>
            </a:r>
            <a:r>
              <a:rPr lang="sr-Cyrl-CS" sz="2400" dirty="0" smtClean="0">
                <a:latin typeface="Arial" charset="0"/>
              </a:rPr>
              <a:t>рм и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RS" sz="2400" dirty="0" smtClean="0">
                <a:latin typeface="Arial" charset="0"/>
              </a:rPr>
              <a:t>развој</a:t>
            </a:r>
            <a:r>
              <a:rPr lang="sr-Cyrl-CS" sz="2400" dirty="0" smtClean="0">
                <a:latin typeface="Arial" charset="0"/>
              </a:rPr>
              <a:t> крвних судова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CS" sz="2400" dirty="0" smtClean="0">
                <a:latin typeface="Arial" charset="0"/>
              </a:rPr>
              <a:t>...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sz="2400" dirty="0" smtClean="0">
              <a:latin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283968" y="2276872"/>
          <a:ext cx="4680837" cy="40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hoto Editor Photo" r:id="rId3" imgW="7621064" imgH="4619048" progId="">
                  <p:embed/>
                </p:oleObj>
              </mc:Choice>
              <mc:Fallback>
                <p:oleObj name="Photo Editor Photo" r:id="rId3" imgW="7621064" imgH="461904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276872"/>
                        <a:ext cx="4680837" cy="40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726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ЕМБРИОЛОГИЈА СОЧИВА...</a:t>
            </a:r>
            <a:endParaRPr lang="en-US" b="1" dirty="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8436" name="Picture 7" descr="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8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1035</TotalTime>
  <Words>746</Words>
  <Application>Microsoft Office PowerPoint</Application>
  <PresentationFormat>On-screen Show (4:3)</PresentationFormat>
  <Paragraphs>157</Paragraphs>
  <Slides>49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Courier New</vt:lpstr>
      <vt:lpstr>Tahoma</vt:lpstr>
      <vt:lpstr>Wingdings</vt:lpstr>
      <vt:lpstr>Curtain Call</vt:lpstr>
      <vt:lpstr>Photo Editor Photo</vt:lpstr>
      <vt:lpstr>CorelDRAW</vt:lpstr>
      <vt:lpstr>Увод   ЕМБРИОЛОГИЈА ОКА АНАТОМИЈА ОКА   2020/2021.  </vt:lpstr>
      <vt:lpstr>PowerPoint Presentation</vt:lpstr>
      <vt:lpstr>Увод у Oфталмологију</vt:lpstr>
      <vt:lpstr>Развиће органа вида</vt:lpstr>
      <vt:lpstr>Деривати неуроектодерма</vt:lpstr>
      <vt:lpstr>Деривати  површинског ектодерма</vt:lpstr>
      <vt:lpstr>Деривати мезенхима</vt:lpstr>
      <vt:lpstr>Основе  ембриологије ока</vt:lpstr>
      <vt:lpstr>ЕМБРИОЛОГИЈА СОЧИВА...</vt:lpstr>
      <vt:lpstr>РАЗВОЈ МРЕЖЊАЧЕ</vt:lpstr>
      <vt:lpstr>Видни живац – развој</vt:lpstr>
      <vt:lpstr>Развој рожњаче</vt:lpstr>
      <vt:lpstr>Развој капака и сузне злезде</vt:lpstr>
      <vt:lpstr>Развој хороидее</vt:lpstr>
      <vt:lpstr>Развој цилијарног тела</vt:lpstr>
      <vt:lpstr>Развој ириса</vt:lpstr>
      <vt:lpstr>Хронолошки ток  током раног развоја ока</vt:lpstr>
      <vt:lpstr>Хронолошки ток  током раног развоја ока</vt:lpstr>
      <vt:lpstr>Хронолошки ток  током раног развоја ока</vt:lpstr>
      <vt:lpstr>Хронолошки ток  током каснијег развоја ока</vt:lpstr>
      <vt:lpstr>ОРБИТА И ВАСКУЛАРИЗАЦИЈА </vt:lpstr>
      <vt:lpstr>”Око је развојни, истурени део мозга,...”</vt:lpstr>
      <vt:lpstr>АНАТОМИЈА ОКА</vt:lpstr>
      <vt:lpstr>ПРЕДЊИ СЕГМЕНТ ОКА: капци, сузни апарат, конјунктива, рожњача, склера, дужица,  сочиво, део стакластог тела... </vt:lpstr>
      <vt:lpstr>Задњи сегмент ока ОЧНО ДНО, фундус  4 анатомска елемента,...</vt:lpstr>
      <vt:lpstr>PowerPoint Presentation</vt:lpstr>
      <vt:lpstr>Техника офталмолошког прегледа и  офталмолошки пацијент! </vt:lpstr>
      <vt:lpstr>Видна оштрина - ВИЗУС</vt:lpstr>
      <vt:lpstr> ФУНКЦИОНАЛНА ДИЈАГНОСТИКА   ГОЛДМАН-ОВА  КОНТАКТНА ПРИЗМА  са три огледала </vt:lpstr>
      <vt:lpstr>PowerPoint Presentation</vt:lpstr>
      <vt:lpstr>Мотилитет очне јабучице и булбомотори   </vt:lpstr>
      <vt:lpstr>Дијагностичке позиције погледа  Бинокуларни вид  Caver  тест,...</vt:lpstr>
      <vt:lpstr>Клиничка офталмолошка испитивања </vt:lpstr>
      <vt:lpstr>ПАХИМЕТРИЈА ЦЕНТРАЛНА ДЕБЉИНА РОЖЊАЧЕ </vt:lpstr>
      <vt:lpstr>Голдман-ова призма ФУНДУС, КОМОРНИ УГАО,... </vt:lpstr>
      <vt:lpstr>Компјутеризована периметрија ширина видног поља и испади,...  </vt:lpstr>
      <vt:lpstr>ТОНОМЕТРИЈА – МЕРЕЊЕ  очног притиска, ИОП-а</vt:lpstr>
      <vt:lpstr>ГОНИОСКОПИЈА   ШИРИНА КОМОРНОГ УГЛА, АБНОРМАЛНОСТИ,...</vt:lpstr>
      <vt:lpstr>ОФТАЛМОСКОПИЈЕ директна и индиректна </vt:lpstr>
      <vt:lpstr>Морфолошке промене главе очног нерва - ПНО</vt:lpstr>
      <vt:lpstr>КОЛОРНИ ВИД  ИШИХАРА-ТЕСТ, таблице  </vt:lpstr>
      <vt:lpstr>Колорни вид и функционалне  методе – нијанси  ... у отежаним атмосверским условима </vt:lpstr>
      <vt:lpstr>Упоредна функционална дијагностика   "ФА" → Ултразвучни преглед </vt:lpstr>
      <vt:lpstr>УЛТРАЗВУЧНА  ДИЈАГНОСТИКА Б СКЕН – ТРОДИМЕНЗИОЛНЕ СТРУКТУРЕ  ОКА</vt:lpstr>
      <vt:lpstr>Електродијгностика  "ВЕП"</vt:lpstr>
      <vt:lpstr>ИМАГИНГ - ТЕХНИКЕ   "ОСТ “, " HRT“ ГЛАВЕ ОЧНОГ НЕРВА </vt:lpstr>
      <vt:lpstr>“СT "– БУЛБУСА (A), ОРБИТЕ (B)</vt:lpstr>
      <vt:lpstr>"MРИ" ока и ендокранијума  АНАЛИЗА</vt:lpstr>
      <vt:lpstr>Хвала на пажњи </vt:lpstr>
    </vt:vector>
  </TitlesOfParts>
  <Company>Boox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ЕМБРИОЛОГИЈА ОКА</dc:title>
  <dc:creator>Info</dc:creator>
  <cp:lastModifiedBy>Windows User</cp:lastModifiedBy>
  <cp:revision>674</cp:revision>
  <dcterms:created xsi:type="dcterms:W3CDTF">2011-01-07T17:49:56Z</dcterms:created>
  <dcterms:modified xsi:type="dcterms:W3CDTF">2021-01-28T08:47:00Z</dcterms:modified>
</cp:coreProperties>
</file>